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742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2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61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330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98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2754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35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941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89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33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7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054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696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52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8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9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092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D1E5D54-9126-480D-9D9F-CC8E4F12EEDA}" type="datetimeFigureOut">
              <a:rPr lang="en-US" smtClean="0"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80D66FA-D53A-49CA-A8A9-B08B8C147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609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Automation Surprises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Joint Cognitive Systems: Patterns in Cognitive Systems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203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“The operator’s job is to make up for holes in designers’ work,” Jens Rasmussen. (context: nuclear plant systems operations).</a:t>
            </a:r>
          </a:p>
          <a:p>
            <a:pPr lvl="1"/>
            <a:r>
              <a:rPr lang="en-US" dirty="0" smtClean="0"/>
              <a:t>Several Naval Nuclear Incident reports due to an important indication not being at eye level.</a:t>
            </a:r>
          </a:p>
          <a:p>
            <a:r>
              <a:rPr lang="en-US" dirty="0" smtClean="0"/>
              <a:t>Observations reveal that change represents new ways of doing things; i.e., it does not preserve the old ways with the simple substitution of one medium for another or one agent for another.</a:t>
            </a:r>
          </a:p>
          <a:p>
            <a:pPr lvl="1"/>
            <a:r>
              <a:rPr lang="en-US" dirty="0" smtClean="0"/>
              <a:t>Increased computational power and visualization techniques (2D </a:t>
            </a:r>
            <a:r>
              <a:rPr lang="en-US" dirty="0" smtClean="0">
                <a:sym typeface="Wingdings" panose="05000000000000000000" pitchFamily="2" charset="2"/>
              </a:rPr>
              <a:t> 3D modeling)</a:t>
            </a:r>
            <a:endParaRPr lang="en-US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069275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computerized and automated devices also create new burdens and complexities for the individuals and teams of practitioners responsible for operating, troubleshooting, and managing high-consequence systems.</a:t>
            </a:r>
          </a:p>
          <a:p>
            <a:pPr lvl="1"/>
            <a:r>
              <a:rPr lang="en-US" dirty="0" smtClean="0"/>
              <a:t>Upgraded throttle control and </a:t>
            </a:r>
            <a:r>
              <a:rPr lang="en-US" i="1" dirty="0" smtClean="0"/>
              <a:t>inadequate training </a:t>
            </a:r>
            <a:r>
              <a:rPr lang="en-US" dirty="0" smtClean="0"/>
              <a:t>on the system resulted in a probable death of a whale</a:t>
            </a:r>
          </a:p>
          <a:p>
            <a:r>
              <a:rPr lang="en-US" dirty="0" smtClean="0"/>
              <a:t>Automation surprises begin with miscommunication and </a:t>
            </a:r>
            <a:r>
              <a:rPr lang="en-US" dirty="0" err="1" smtClean="0"/>
              <a:t>misassessments</a:t>
            </a:r>
            <a:r>
              <a:rPr lang="en-US" dirty="0" smtClean="0"/>
              <a:t> between the automation and users which lead to a gap between the user’s understanding of what the automated systems are set up to do, what they are doing, and what they are going to do. </a:t>
            </a:r>
          </a:p>
          <a:p>
            <a:pPr lvl="1"/>
            <a:r>
              <a:rPr lang="en-US" dirty="0" smtClean="0"/>
              <a:t>An extreme fictional case David Bowman and Hal (2001: A Space Odyssey)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116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Escalating demands as events cascade relates to the phenomenon of clumsy automation.</a:t>
            </a:r>
          </a:p>
          <a:p>
            <a:pPr lvl="1"/>
            <a:r>
              <a:rPr lang="en-US" dirty="0" smtClean="0"/>
              <a:t>Designing to ideal conditions and not worst or corner case situations.</a:t>
            </a:r>
          </a:p>
          <a:p>
            <a:r>
              <a:rPr lang="en-US" dirty="0" smtClean="0"/>
              <a:t>Adaptation occurs in order for practitioners to cope with the complexities introduced by clumsy use o</a:t>
            </a:r>
            <a:r>
              <a:rPr lang="en-US" i="1" dirty="0" smtClean="0"/>
              <a:t>f technology that is ill-fit to the demands of work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Screens in maneuvering for </a:t>
            </a:r>
            <a:r>
              <a:rPr lang="en-US" dirty="0" err="1" smtClean="0"/>
              <a:t>throttlemen</a:t>
            </a:r>
            <a:r>
              <a:rPr lang="en-US" dirty="0" smtClean="0"/>
              <a:t>, even 2D plots with ship orientation might preserve marine life.</a:t>
            </a:r>
          </a:p>
          <a:p>
            <a:r>
              <a:rPr lang="en-US" dirty="0" smtClean="0"/>
              <a:t>Practitioner adaptations have revealed automation that is poorly designed for the temporal flow and potential bottlenecks of work.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48989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Practitioners learn ways to trick automation </a:t>
            </a:r>
            <a:r>
              <a:rPr lang="en-US" i="1" dirty="0" smtClean="0"/>
              <a:t>to get the technology to function as a resource or tool for their ends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If the practitioner is the one operating the equipment daily is that not the way it should be?</a:t>
            </a:r>
          </a:p>
          <a:p>
            <a:r>
              <a:rPr lang="en-US" dirty="0" smtClean="0"/>
              <a:t>New automation can create new vulnerabilities and paths toward system breakdown.</a:t>
            </a:r>
          </a:p>
          <a:p>
            <a:r>
              <a:rPr lang="en-US" dirty="0" smtClean="0"/>
              <a:t>Practitioners inevitably are held accountable for failure to correctly operate equipment, diagnose faults, or respond to anomalies even if the device setup, operation, and performance are ill-suited to the demands of the environment.</a:t>
            </a:r>
          </a:p>
          <a:p>
            <a:pPr lvl="1"/>
            <a:r>
              <a:rPr lang="en-US" dirty="0" smtClean="0"/>
              <a:t>Military personnel, pilots, healthcare practitioners, nuclear power operators, operators in space control centers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419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Adapting to the potential for workload and attentional bottlenecks should situations cascade and demands escalate is one of the constraints that drives adaptation in Joint Cognitive Systems at work.</a:t>
            </a:r>
          </a:p>
          <a:p>
            <a:r>
              <a:rPr lang="en-US" dirty="0" smtClean="0"/>
              <a:t>In the early 1980s nuclear power tried to automate fault diagnosis with non-AI techniques.</a:t>
            </a:r>
          </a:p>
          <a:p>
            <a:pPr lvl="1"/>
            <a:r>
              <a:rPr lang="en-US" dirty="0" smtClean="0"/>
              <a:t>A fully autonomous rod control system would be a scary thing.</a:t>
            </a:r>
          </a:p>
          <a:p>
            <a:r>
              <a:rPr lang="en-US" dirty="0" smtClean="0"/>
              <a:t>Why are technological capabilities so often used clumsily in creating new complexities for already beleaguered practitioners?</a:t>
            </a:r>
          </a:p>
          <a:p>
            <a:pPr lvl="1"/>
            <a:r>
              <a:rPr lang="en-US" dirty="0" smtClean="0"/>
              <a:t>Blunt end contracts out for new technology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no feedback from sharp end during design process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less than optimal product is produced and sharp end is forced to use it.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341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Developers miss higher demand situations when design processes remain distant and disconnected  from the actual demands of the field of practice.</a:t>
            </a:r>
          </a:p>
          <a:p>
            <a:r>
              <a:rPr lang="en-US" dirty="0" smtClean="0"/>
              <a:t>The lack of inter-predictability (and the lack of observability in the displays of automation activity) creates the conditions for an automation surprise.</a:t>
            </a:r>
          </a:p>
          <a:p>
            <a:pPr lvl="1"/>
            <a:r>
              <a:rPr lang="en-US" dirty="0" smtClean="0"/>
              <a:t>Parallel, multiple monitors with necessary information split between screens at approximate eye level (not too high for someone 5 foot not too low for someone 7 foot).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049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Coordination depends on the ability to anticipate the actions of other parties and to participate in coordinated activity means that each party has a responsibility to make his or her actions sufficiently predictable to others.</a:t>
            </a:r>
          </a:p>
          <a:p>
            <a:pPr lvl="1"/>
            <a:r>
              <a:rPr lang="en-US" dirty="0" smtClean="0"/>
              <a:t>Full training on a systems capabilities helps </a:t>
            </a:r>
            <a:r>
              <a:rPr lang="en-US" smtClean="0"/>
              <a:t>with this.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477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HulK</a:t>
            </a:r>
            <a:r>
              <a:rPr lang="en-US" dirty="0" smtClean="0"/>
              <a:t> SMASH Flipping</a:t>
            </a:r>
            <a:endParaRPr lang="en-US" dirty="0"/>
          </a:p>
        </p:txBody>
      </p:sp>
      <p:pic>
        <p:nvPicPr>
          <p:cNvPr id="4" name="Hummingbird_slo_mo_crash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6663" y="2141538"/>
            <a:ext cx="6488112" cy="3649662"/>
          </a:xfrm>
        </p:spPr>
      </p:pic>
    </p:spTree>
    <p:extLst>
      <p:ext uri="{BB962C8B-B14F-4D97-AF65-F5344CB8AC3E}">
        <p14:creationId xmlns:p14="http://schemas.microsoft.com/office/powerpoint/2010/main" val="158986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110</TotalTime>
  <Words>632</Words>
  <Application>Microsoft Office PowerPoint</Application>
  <PresentationFormat>Widescreen</PresentationFormat>
  <Paragraphs>31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Celestial</vt:lpstr>
      <vt:lpstr>Automation Surprises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HulK SMASH Flipping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Automation Surprises</dc:title>
  <dc:creator>W. Willie Wells</dc:creator>
  <cp:lastModifiedBy>W. Willie Wells</cp:lastModifiedBy>
  <cp:revision>14</cp:revision>
  <dcterms:created xsi:type="dcterms:W3CDTF">2015-09-02T02:07:09Z</dcterms:created>
  <dcterms:modified xsi:type="dcterms:W3CDTF">2015-09-03T13:23:07Z</dcterms:modified>
</cp:coreProperties>
</file>

<file path=docProps/thumbnail.jpeg>
</file>